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7"/>
  </p:notesMasterIdLst>
  <p:handoutMasterIdLst>
    <p:handoutMasterId r:id="rId28"/>
  </p:handoutMasterIdLst>
  <p:sldIdLst>
    <p:sldId id="354" r:id="rId2"/>
    <p:sldId id="335" r:id="rId3"/>
    <p:sldId id="356" r:id="rId4"/>
    <p:sldId id="355" r:id="rId5"/>
    <p:sldId id="331" r:id="rId6"/>
    <p:sldId id="332" r:id="rId7"/>
    <p:sldId id="336" r:id="rId8"/>
    <p:sldId id="337" r:id="rId9"/>
    <p:sldId id="351" r:id="rId10"/>
    <p:sldId id="341" r:id="rId11"/>
    <p:sldId id="342" r:id="rId12"/>
    <p:sldId id="358" r:id="rId13"/>
    <p:sldId id="359" r:id="rId14"/>
    <p:sldId id="357" r:id="rId15"/>
    <p:sldId id="343" r:id="rId16"/>
    <p:sldId id="344" r:id="rId17"/>
    <p:sldId id="362" r:id="rId18"/>
    <p:sldId id="345" r:id="rId19"/>
    <p:sldId id="347" r:id="rId20"/>
    <p:sldId id="346" r:id="rId21"/>
    <p:sldId id="352" r:id="rId22"/>
    <p:sldId id="348" r:id="rId23"/>
    <p:sldId id="363" r:id="rId24"/>
    <p:sldId id="349" r:id="rId25"/>
    <p:sldId id="353" r:id="rId2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F54"/>
    <a:srgbClr val="00419A"/>
    <a:srgbClr val="F59C2B"/>
    <a:srgbClr val="B3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77240" autoAdjust="0"/>
  </p:normalViewPr>
  <p:slideViewPr>
    <p:cSldViewPr>
      <p:cViewPr varScale="1">
        <p:scale>
          <a:sx n="100" d="100"/>
          <a:sy n="100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AF41-9B82-4356-8798-533CCDAC4033}" type="datetimeFigureOut">
              <a:rPr lang="de-DE" smtClean="0"/>
              <a:pPr/>
              <a:t>08.07.2019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B359-662F-4D31-B7AB-8CD124BB57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40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72BB-3F05-46AE-A992-9B6918665DF9}" type="datetimeFigureOut">
              <a:rPr lang="de-DE" smtClean="0"/>
              <a:pPr/>
              <a:t>08.07.2019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2292-8BCA-42CF-98D1-7F636EEFA5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96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C9E1427-6841-45C9-9DC4-2B83BFD643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28" y="6343753"/>
            <a:ext cx="1115616" cy="3988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81C87D-D4E5-4966-89DB-EFE6C9D3B4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6381328"/>
            <a:ext cx="2376264" cy="3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1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3200" kern="1200" dirty="0">
                <a:solidFill>
                  <a:srgbClr val="083F54"/>
                </a:solidFill>
                <a:latin typeface="Uni Sans Regular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rgbClr val="083F54"/>
                </a:solidFill>
                <a:latin typeface="Alianza DBG" panose="02060000000000000000" pitchFamily="18" charset="0"/>
                <a:ea typeface="+mn-ea"/>
                <a:cs typeface="Arial" panose="020B0604020202020204" pitchFamily="34" charset="0"/>
              </a:defRPr>
            </a:lvl1pPr>
            <a:lvl2pPr>
              <a:defRPr sz="2000">
                <a:latin typeface="Alianza DBG" panose="02060000000000000000" pitchFamily="18" charset="0"/>
                <a:cs typeface="Arial" panose="020B0604020202020204" pitchFamily="34" charset="0"/>
              </a:defRPr>
            </a:lvl2pPr>
            <a:lvl3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3pPr>
            <a:lvl4pPr>
              <a:defRPr sz="1600">
                <a:latin typeface="Alianza DBG" panose="02060000000000000000" pitchFamily="18" charset="0"/>
                <a:cs typeface="Arial" panose="020B0604020202020204" pitchFamily="34" charset="0"/>
              </a:defRPr>
            </a:lvl4pPr>
            <a:lvl5pPr>
              <a:defRPr sz="1600">
                <a:latin typeface="Alianza DBG" panose="02060000000000000000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451151" y="1417638"/>
            <a:ext cx="8235649" cy="0"/>
          </a:xfrm>
          <a:prstGeom prst="line">
            <a:avLst/>
          </a:prstGeom>
          <a:ln w="76200">
            <a:solidFill>
              <a:srgbClr val="F59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467544" y="6237312"/>
            <a:ext cx="8235649" cy="0"/>
          </a:xfrm>
          <a:prstGeom prst="line">
            <a:avLst/>
          </a:prstGeom>
          <a:ln w="9525">
            <a:solidFill>
              <a:srgbClr val="083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395536" y="6398106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D84C3D1-9A99-4663-B274-F02ED9DA5AEB}" type="slidenum">
              <a:rPr lang="de-DE" smtClean="0">
                <a:solidFill>
                  <a:srgbClr val="083F54"/>
                </a:solidFill>
                <a:latin typeface="Alianza Slab 700" panose="02060000000000000000" pitchFamily="18" charset="0"/>
              </a:rPr>
              <a:t>‹Nr.›</a:t>
            </a:fld>
            <a:endParaRPr lang="de-DE" dirty="0">
              <a:solidFill>
                <a:srgbClr val="083F54"/>
              </a:solidFill>
              <a:latin typeface="Alianza Slab 700" panose="02060000000000000000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9038A5D-858A-4355-AD97-B6472BE28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28" y="6343753"/>
            <a:ext cx="1115616" cy="3988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7C1DD09-AAF5-4CE2-A185-D9ED4E417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6381328"/>
            <a:ext cx="2376264" cy="3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8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3200" kern="1200" dirty="0">
                <a:solidFill>
                  <a:srgbClr val="083F54"/>
                </a:solidFill>
                <a:latin typeface="Uni Sans Regular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rgbClr val="083F54"/>
                </a:solidFill>
                <a:latin typeface="Alianza DBG" panose="02060000000000000000" pitchFamily="18" charset="0"/>
                <a:ea typeface="+mn-ea"/>
                <a:cs typeface="Arial" panose="020B0604020202020204" pitchFamily="34" charset="0"/>
              </a:defRPr>
            </a:lvl1pPr>
            <a:lvl2pPr>
              <a:defRPr sz="2000">
                <a:latin typeface="Alianza DBG" panose="02060000000000000000" pitchFamily="18" charset="0"/>
                <a:cs typeface="Arial" panose="020B0604020202020204" pitchFamily="34" charset="0"/>
              </a:defRPr>
            </a:lvl2pPr>
            <a:lvl3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3pPr>
            <a:lvl4pPr>
              <a:defRPr sz="1600">
                <a:latin typeface="Alianza DBG" panose="02060000000000000000" pitchFamily="18" charset="0"/>
                <a:cs typeface="Arial" panose="020B0604020202020204" pitchFamily="34" charset="0"/>
              </a:defRPr>
            </a:lvl4pPr>
            <a:lvl5pPr>
              <a:defRPr sz="1600">
                <a:latin typeface="Alianza DBG" panose="02060000000000000000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451151" y="1417638"/>
            <a:ext cx="8235649" cy="0"/>
          </a:xfrm>
          <a:prstGeom prst="line">
            <a:avLst/>
          </a:prstGeom>
          <a:ln w="76200">
            <a:solidFill>
              <a:srgbClr val="F59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467544" y="6237312"/>
            <a:ext cx="8235649" cy="0"/>
          </a:xfrm>
          <a:prstGeom prst="line">
            <a:avLst/>
          </a:prstGeom>
          <a:ln w="9525">
            <a:solidFill>
              <a:srgbClr val="083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40" y="6342555"/>
            <a:ext cx="1115616" cy="398813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95536" y="6398106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D84C3D1-9A99-4663-B274-F02ED9DA5AEB}" type="slidenum">
              <a:rPr lang="de-DE" smtClean="0">
                <a:solidFill>
                  <a:srgbClr val="083F54"/>
                </a:solidFill>
                <a:latin typeface="Alianza Slab 700" panose="02060000000000000000" pitchFamily="18" charset="0"/>
              </a:rPr>
              <a:t>‹Nr.›</a:t>
            </a:fld>
            <a:endParaRPr lang="de-DE" dirty="0">
              <a:solidFill>
                <a:srgbClr val="083F54"/>
              </a:solidFill>
              <a:latin typeface="Alianza Slab 700" panose="020600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3200" kern="1200" dirty="0">
                <a:solidFill>
                  <a:srgbClr val="083F54"/>
                </a:solidFill>
                <a:latin typeface="Uni Sans Regular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1869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rgbClr val="083F54"/>
                </a:solidFill>
                <a:latin typeface="Alianza DBG" panose="02060000000000000000" pitchFamily="18" charset="0"/>
                <a:ea typeface="+mn-ea"/>
                <a:cs typeface="Arial" panose="020B0604020202020204" pitchFamily="34" charset="0"/>
              </a:defRPr>
            </a:lvl1pPr>
            <a:lvl2pPr>
              <a:defRPr sz="2400">
                <a:latin typeface="Alianza DBG" panose="02060000000000000000" pitchFamily="18" charset="0"/>
                <a:cs typeface="Arial" panose="020B0604020202020204" pitchFamily="34" charset="0"/>
              </a:defRPr>
            </a:lvl2pPr>
            <a:lvl3pPr>
              <a:defRPr sz="2000">
                <a:latin typeface="Alianza DBG" panose="02060000000000000000" pitchFamily="18" charset="0"/>
                <a:cs typeface="Arial" panose="020B0604020202020204" pitchFamily="34" charset="0"/>
              </a:defRPr>
            </a:lvl3pPr>
            <a:lvl4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4pPr>
            <a:lvl5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1868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rgbClr val="083F54"/>
                </a:solidFill>
                <a:latin typeface="Alianza DBG" panose="02060000000000000000" pitchFamily="18" charset="0"/>
                <a:ea typeface="+mn-ea"/>
                <a:cs typeface="Arial" panose="020B0604020202020204" pitchFamily="34" charset="0"/>
              </a:defRPr>
            </a:lvl1pPr>
            <a:lvl2pPr>
              <a:defRPr sz="2400">
                <a:latin typeface="Alianza DBG" panose="02060000000000000000" pitchFamily="18" charset="0"/>
                <a:cs typeface="Arial" panose="020B0604020202020204" pitchFamily="34" charset="0"/>
              </a:defRPr>
            </a:lvl2pPr>
            <a:lvl3pPr>
              <a:defRPr sz="2000">
                <a:latin typeface="Alianza DBG" panose="02060000000000000000" pitchFamily="18" charset="0"/>
                <a:cs typeface="Arial" panose="020B0604020202020204" pitchFamily="34" charset="0"/>
              </a:defRPr>
            </a:lvl3pPr>
            <a:lvl4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4pPr>
            <a:lvl5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467544" y="6237312"/>
            <a:ext cx="8235649" cy="0"/>
          </a:xfrm>
          <a:prstGeom prst="line">
            <a:avLst/>
          </a:prstGeom>
          <a:ln w="9525">
            <a:solidFill>
              <a:srgbClr val="083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40" y="6342555"/>
            <a:ext cx="1115616" cy="39881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95536" y="6398106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D84C3D1-9A99-4663-B274-F02ED9DA5AEB}" type="slidenum">
              <a:rPr lang="de-DE" smtClean="0">
                <a:solidFill>
                  <a:srgbClr val="083F54"/>
                </a:solidFill>
                <a:latin typeface="Alianza Slab 700" panose="02060000000000000000" pitchFamily="18" charset="0"/>
              </a:rPr>
              <a:t>‹Nr.›</a:t>
            </a:fld>
            <a:endParaRPr lang="de-DE" dirty="0">
              <a:solidFill>
                <a:srgbClr val="083F54"/>
              </a:solidFill>
              <a:latin typeface="Alianza Slab 700" panose="02060000000000000000" pitchFamily="18" charset="0"/>
            </a:endParaRPr>
          </a:p>
        </p:txBody>
      </p:sp>
      <p:cxnSp>
        <p:nvCxnSpPr>
          <p:cNvPr id="17" name="Gerader Verbinder 16"/>
          <p:cNvCxnSpPr/>
          <p:nvPr userDrawn="1"/>
        </p:nvCxnSpPr>
        <p:spPr>
          <a:xfrm>
            <a:off x="451151" y="1417638"/>
            <a:ext cx="8235649" cy="0"/>
          </a:xfrm>
          <a:prstGeom prst="line">
            <a:avLst/>
          </a:prstGeom>
          <a:ln w="76200">
            <a:solidFill>
              <a:srgbClr val="F59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3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3200" kern="1200" dirty="0">
                <a:solidFill>
                  <a:srgbClr val="083F54"/>
                </a:solidFill>
                <a:latin typeface="Uni Sans Regular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1869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rgbClr val="083F54"/>
                </a:solidFill>
                <a:latin typeface="Alianza DBG" panose="02060000000000000000" pitchFamily="18" charset="0"/>
                <a:ea typeface="+mn-ea"/>
                <a:cs typeface="Arial" panose="020B0604020202020204" pitchFamily="34" charset="0"/>
              </a:defRPr>
            </a:lvl1pPr>
            <a:lvl2pPr>
              <a:defRPr sz="2400">
                <a:latin typeface="Alianza DBG" panose="02060000000000000000" pitchFamily="18" charset="0"/>
                <a:cs typeface="Arial" panose="020B0604020202020204" pitchFamily="34" charset="0"/>
              </a:defRPr>
            </a:lvl2pPr>
            <a:lvl3pPr>
              <a:defRPr sz="2000">
                <a:latin typeface="Alianza DBG" panose="02060000000000000000" pitchFamily="18" charset="0"/>
                <a:cs typeface="Arial" panose="020B0604020202020204" pitchFamily="34" charset="0"/>
              </a:defRPr>
            </a:lvl3pPr>
            <a:lvl4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4pPr>
            <a:lvl5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1868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rgbClr val="083F54"/>
                </a:solidFill>
                <a:latin typeface="Alianza DBG" panose="02060000000000000000" pitchFamily="18" charset="0"/>
                <a:ea typeface="+mn-ea"/>
                <a:cs typeface="Arial" panose="020B0604020202020204" pitchFamily="34" charset="0"/>
              </a:defRPr>
            </a:lvl1pPr>
            <a:lvl2pPr>
              <a:defRPr sz="2400">
                <a:latin typeface="Alianza DBG" panose="02060000000000000000" pitchFamily="18" charset="0"/>
                <a:cs typeface="Arial" panose="020B0604020202020204" pitchFamily="34" charset="0"/>
              </a:defRPr>
            </a:lvl2pPr>
            <a:lvl3pPr>
              <a:defRPr sz="2000">
                <a:latin typeface="Alianza DBG" panose="02060000000000000000" pitchFamily="18" charset="0"/>
                <a:cs typeface="Arial" panose="020B0604020202020204" pitchFamily="34" charset="0"/>
              </a:defRPr>
            </a:lvl3pPr>
            <a:lvl4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4pPr>
            <a:lvl5pPr>
              <a:defRPr sz="1800">
                <a:latin typeface="Alianza DBG" panose="02060000000000000000" pitchFamily="18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467544" y="6237312"/>
            <a:ext cx="8235649" cy="0"/>
          </a:xfrm>
          <a:prstGeom prst="line">
            <a:avLst/>
          </a:prstGeom>
          <a:ln w="9525">
            <a:solidFill>
              <a:srgbClr val="083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395536" y="6398106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D84C3D1-9A99-4663-B274-F02ED9DA5AEB}" type="slidenum">
              <a:rPr lang="de-DE" smtClean="0">
                <a:solidFill>
                  <a:srgbClr val="083F54"/>
                </a:solidFill>
                <a:latin typeface="Alianza Slab 700" panose="02060000000000000000" pitchFamily="18" charset="0"/>
              </a:rPr>
              <a:t>‹Nr.›</a:t>
            </a:fld>
            <a:endParaRPr lang="de-DE" dirty="0">
              <a:solidFill>
                <a:srgbClr val="083F54"/>
              </a:solidFill>
              <a:latin typeface="Alianza Slab 700" panose="02060000000000000000" pitchFamily="18" charset="0"/>
            </a:endParaRP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1151" y="1417638"/>
            <a:ext cx="8235649" cy="0"/>
          </a:xfrm>
          <a:prstGeom prst="line">
            <a:avLst/>
          </a:prstGeom>
          <a:ln w="76200">
            <a:solidFill>
              <a:srgbClr val="F59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BF356A81-1084-4C62-8C52-BA6C38032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28" y="6343753"/>
            <a:ext cx="1115616" cy="3988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BE8DFFF-F930-42DD-A315-67192621E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6381328"/>
            <a:ext cx="2376264" cy="3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683568" y="3717032"/>
            <a:ext cx="7774632" cy="0"/>
          </a:xfrm>
          <a:prstGeom prst="line">
            <a:avLst/>
          </a:prstGeom>
          <a:ln w="101600">
            <a:solidFill>
              <a:srgbClr val="F59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83568" y="1122363"/>
            <a:ext cx="777463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Uni Sans Regular" panose="00000500000000000000" pitchFamily="50" charset="0"/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437229-47A9-4BFF-81AB-6DACCBA2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28" y="6343753"/>
            <a:ext cx="1115616" cy="3988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7E3E84-48F8-40DA-B040-F51F88441E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6381328"/>
            <a:ext cx="2376264" cy="3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1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6" r:id="rId3"/>
    <p:sldLayoutId id="2147483688" r:id="rId4"/>
    <p:sldLayoutId id="2147483697" r:id="rId5"/>
    <p:sldLayoutId id="2147483698" r:id="rId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83F54"/>
          </a:solidFill>
          <a:latin typeface="AlianzaSlab700" panose="02060000000000000000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800" kern="1200" dirty="0" smtClean="0">
          <a:solidFill>
            <a:srgbClr val="083F54"/>
          </a:solidFill>
          <a:latin typeface="AlianzaSlab500" panose="02060000000000000000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83F54"/>
          </a:solidFill>
          <a:latin typeface="Uni Sans Book" panose="020B04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83F54"/>
          </a:solidFill>
          <a:latin typeface="Uni Sans Book" panose="020B04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83F54"/>
          </a:solidFill>
          <a:latin typeface="Uni Sans Book" panose="020B04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83F54"/>
          </a:solidFill>
          <a:latin typeface="Uni Sans Book" panose="020B04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3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kann die </a:t>
            </a:r>
            <a:r>
              <a:rPr lang="de-DE" dirty="0" err="1"/>
              <a:t>KonApp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7387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F30A0C-0732-4BB5-BA07-A910906D5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899" y="3003426"/>
            <a:ext cx="2078202" cy="3168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AD975F-1A77-4282-B6D1-87B0836A2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049" y="2205633"/>
            <a:ext cx="2078202" cy="396044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Personalisierbares Profil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427984" y="1600201"/>
            <a:ext cx="4038600" cy="4531868"/>
          </a:xfrm>
        </p:spPr>
        <p:txBody>
          <a:bodyPr/>
          <a:lstStyle/>
          <a:p>
            <a:r>
              <a:rPr lang="de-DE" dirty="0"/>
              <a:t>Eigener </a:t>
            </a:r>
            <a:r>
              <a:rPr lang="de-DE" b="1" dirty="0" err="1"/>
              <a:t>Nickname</a:t>
            </a:r>
            <a:endParaRPr lang="de-DE" b="1" dirty="0"/>
          </a:p>
          <a:p>
            <a:r>
              <a:rPr lang="de-DE" dirty="0"/>
              <a:t>Eigenes </a:t>
            </a:r>
            <a:r>
              <a:rPr lang="de-DE" b="1" dirty="0"/>
              <a:t>Profilbild</a:t>
            </a:r>
            <a:r>
              <a:rPr lang="de-DE" dirty="0"/>
              <a:t> </a:t>
            </a:r>
          </a:p>
          <a:p>
            <a:r>
              <a:rPr lang="de-DE" b="1" dirty="0"/>
              <a:t>Lieblingsfarbe</a:t>
            </a:r>
          </a:p>
          <a:p>
            <a:endParaRPr lang="de-DE" dirty="0"/>
          </a:p>
        </p:txBody>
      </p:sp>
      <p:pic>
        <p:nvPicPr>
          <p:cNvPr id="3" name="Grafik 2" descr="Ein Bild, das Visitenkarte, Screenshot, Text enthält.&#10;&#10;Automatisch generierte Beschreibung">
            <a:extLst>
              <a:ext uri="{FF2B5EF4-FFF2-40B4-BE49-F238E27FC236}">
                <a16:creationId xmlns:a16="http://schemas.microsoft.com/office/drawing/2014/main" id="{2AC50E73-C615-4262-947F-6F9546AD7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84000"/>
            <a:ext cx="207820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Tauf- und Konfirmationsspruch</a:t>
            </a:r>
          </a:p>
        </p:txBody>
      </p:sp>
      <p:pic>
        <p:nvPicPr>
          <p:cNvPr id="12" name="Grafik 11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9192D2A5-7685-4A79-9EF2-9845C76620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84000"/>
            <a:ext cx="2078202" cy="4500000"/>
          </a:xfrm>
          <a:prstGeom prst="rect">
            <a:avLst/>
          </a:prstGeom>
        </p:spPr>
      </p:pic>
      <p:pic>
        <p:nvPicPr>
          <p:cNvPr id="14" name="Grafik 1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2412DD72-C7EA-42A3-83BC-694C13B7CA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899" y="1584000"/>
            <a:ext cx="2078202" cy="45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A942EE-A497-4AAE-9A60-71217B6E76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598" y="1584000"/>
            <a:ext cx="207820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Startseite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9992" y="1600201"/>
            <a:ext cx="4320480" cy="4531868"/>
          </a:xfrm>
        </p:spPr>
        <p:txBody>
          <a:bodyPr/>
          <a:lstStyle/>
          <a:p>
            <a:r>
              <a:rPr lang="de-DE" b="1" dirty="0"/>
              <a:t>Dashboard</a:t>
            </a:r>
            <a:r>
              <a:rPr lang="de-DE" dirty="0"/>
              <a:t> zur schnellen Übersicht</a:t>
            </a:r>
          </a:p>
          <a:p>
            <a:r>
              <a:rPr lang="de-DE" b="1" dirty="0"/>
              <a:t>Aufgaben</a:t>
            </a:r>
          </a:p>
          <a:p>
            <a:r>
              <a:rPr lang="de-DE" b="1" dirty="0"/>
              <a:t>Termine</a:t>
            </a:r>
          </a:p>
          <a:p>
            <a:r>
              <a:rPr lang="de-DE" b="1" dirty="0"/>
              <a:t>Umfragen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8D708B-327E-4570-AD35-AC321E819D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84000"/>
            <a:ext cx="207820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A21EFA-FF68-4932-BD2B-AAC99BEF2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782" y="2355321"/>
            <a:ext cx="2078202" cy="377674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Tagebuch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427984" y="1600201"/>
            <a:ext cx="4038600" cy="4531868"/>
          </a:xfrm>
        </p:spPr>
        <p:txBody>
          <a:bodyPr/>
          <a:lstStyle/>
          <a:p>
            <a:r>
              <a:rPr lang="de-DE" dirty="0"/>
              <a:t>Privates </a:t>
            </a:r>
            <a:r>
              <a:rPr lang="de-DE" b="1" dirty="0"/>
              <a:t>Tagebuch </a:t>
            </a:r>
            <a:r>
              <a:rPr lang="de-DE" dirty="0"/>
              <a:t>für Texteinträge, Fotos, Videos, Bibelstellen</a:t>
            </a:r>
          </a:p>
          <a:p>
            <a:r>
              <a:rPr lang="de-DE" dirty="0"/>
              <a:t>Kein Upload ins Internet, Einträge bleiben auf dem Gerät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EEADFB-30A8-4B4A-8764-7F32AD482C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1"/>
            <a:ext cx="207820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Konfi-Gruppe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9992" y="1600201"/>
            <a:ext cx="4320480" cy="4531868"/>
          </a:xfrm>
        </p:spPr>
        <p:txBody>
          <a:bodyPr/>
          <a:lstStyle/>
          <a:p>
            <a:r>
              <a:rPr lang="de-DE" dirty="0"/>
              <a:t>Geschützte Kommunikation mit der Gruppe über den </a:t>
            </a:r>
            <a:r>
              <a:rPr lang="de-DE" b="1" dirty="0"/>
              <a:t>Gruppenfeed</a:t>
            </a:r>
            <a:endParaRPr lang="de-DE" dirty="0"/>
          </a:p>
          <a:p>
            <a:r>
              <a:rPr lang="de-DE" b="1" dirty="0"/>
              <a:t>Teilen</a:t>
            </a:r>
            <a:r>
              <a:rPr lang="de-DE" dirty="0"/>
              <a:t> von Fotos/Videos</a:t>
            </a:r>
          </a:p>
          <a:p>
            <a:r>
              <a:rPr lang="de-DE" b="1" dirty="0"/>
              <a:t>Aufgaben</a:t>
            </a:r>
          </a:p>
          <a:p>
            <a:r>
              <a:rPr lang="de-DE" b="1" dirty="0"/>
              <a:t>Termine</a:t>
            </a:r>
          </a:p>
          <a:p>
            <a:r>
              <a:rPr lang="de-DE" b="1" dirty="0"/>
              <a:t>Umfragen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8697DF2-43AF-4B13-A396-871509D0F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0" y="1584000"/>
            <a:ext cx="207820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7F712ACB-80FF-4900-8BED-DB165D89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800" y="2354400"/>
            <a:ext cx="2080981" cy="38829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9992" y="1600201"/>
            <a:ext cx="4186808" cy="4531868"/>
          </a:xfrm>
        </p:spPr>
        <p:txBody>
          <a:bodyPr/>
          <a:lstStyle/>
          <a:p>
            <a:r>
              <a:rPr lang="de-DE" b="1" dirty="0" err="1"/>
              <a:t>BasisBibel</a:t>
            </a:r>
            <a:r>
              <a:rPr lang="de-DE" dirty="0"/>
              <a:t> und </a:t>
            </a:r>
            <a:r>
              <a:rPr lang="de-DE" b="1" dirty="0"/>
              <a:t>Lutherbibel 2017</a:t>
            </a:r>
          </a:p>
          <a:p>
            <a:r>
              <a:rPr lang="de-DE" dirty="0"/>
              <a:t>Einfaches Aufschlagen</a:t>
            </a:r>
          </a:p>
          <a:p>
            <a:r>
              <a:rPr lang="de-DE" dirty="0"/>
              <a:t>Die Bibel immer und überall dabei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EFC8DA-5374-4CD2-BFD8-EE0D2333F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1"/>
            <a:ext cx="207820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7F712ACB-80FF-4900-8BED-DB165D89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800" y="2354400"/>
            <a:ext cx="2080981" cy="38829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9992" y="1600201"/>
            <a:ext cx="4186808" cy="453186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Weitere Funktionen ab Herbst 2019:</a:t>
            </a:r>
          </a:p>
          <a:p>
            <a:r>
              <a:rPr lang="de-DE" b="1" dirty="0"/>
              <a:t>Bibellesepläne</a:t>
            </a:r>
            <a:r>
              <a:rPr lang="de-DE" dirty="0"/>
              <a:t> zur Einführung in die Bibel</a:t>
            </a:r>
          </a:p>
          <a:p>
            <a:r>
              <a:rPr lang="de-DE" dirty="0"/>
              <a:t>Individualisierbare </a:t>
            </a:r>
            <a:r>
              <a:rPr lang="de-DE" b="1" dirty="0"/>
              <a:t>Lesepläne</a:t>
            </a:r>
          </a:p>
          <a:p>
            <a:r>
              <a:rPr lang="de-DE" dirty="0"/>
              <a:t>Zugang zur Bibel über Alltagsthemen („Leseapotheke“)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EFC8DA-5374-4CD2-BFD8-EE0D2333F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1"/>
            <a:ext cx="207820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754036F-7BE1-4950-B5AC-A1D6AAC63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800" y="2354400"/>
            <a:ext cx="2078202" cy="27089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/>
              <a:t>Grundtexte</a:t>
            </a:r>
            <a:r>
              <a:rPr lang="de-DE" dirty="0"/>
              <a:t> des Glaubens</a:t>
            </a:r>
          </a:p>
          <a:p>
            <a:pPr marL="0" indent="0">
              <a:buNone/>
            </a:pPr>
            <a:r>
              <a:rPr lang="de-DE" b="1" dirty="0"/>
              <a:t>Geplant:</a:t>
            </a:r>
          </a:p>
          <a:p>
            <a:r>
              <a:rPr lang="de-DE" dirty="0"/>
              <a:t>(Von Jugendgruppen erstellte) </a:t>
            </a:r>
            <a:r>
              <a:rPr lang="de-DE" b="1" dirty="0"/>
              <a:t>Videos zu Glaubensthemen </a:t>
            </a:r>
            <a:r>
              <a:rPr lang="de-DE" dirty="0"/>
              <a:t>(Katechismus)</a:t>
            </a:r>
          </a:p>
        </p:txBody>
      </p:sp>
      <p:pic>
        <p:nvPicPr>
          <p:cNvPr id="6" name="Grafik 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F22460DF-6958-4CB5-A7F4-B85513902E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2000"/>
            <a:ext cx="207820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2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bringt die </a:t>
            </a:r>
            <a:r>
              <a:rPr lang="de-DE" dirty="0" err="1"/>
              <a:t>KonApp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6279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ist die </a:t>
            </a:r>
            <a:r>
              <a:rPr lang="de-DE" dirty="0" err="1"/>
              <a:t>KonApp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403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bringt die </a:t>
            </a:r>
            <a:r>
              <a:rPr lang="de-DE" dirty="0" err="1"/>
              <a:t>KonApp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Aus Sicht der Nutzerinnen und Nutzer</a:t>
            </a:r>
          </a:p>
          <a:p>
            <a:r>
              <a:rPr lang="de-DE" dirty="0"/>
              <a:t>Besonderes Tool als persönlicher Begleiter durch die </a:t>
            </a:r>
            <a:r>
              <a:rPr lang="de-DE" dirty="0" err="1"/>
              <a:t>Konfi</a:t>
            </a:r>
            <a:r>
              <a:rPr lang="de-DE" dirty="0"/>
              <a:t>-Zeit</a:t>
            </a:r>
          </a:p>
          <a:p>
            <a:r>
              <a:rPr lang="de-DE" dirty="0"/>
              <a:t>Kommunikationsplattform zur Vernetzung mit Gruppe und Leitung</a:t>
            </a:r>
          </a:p>
          <a:p>
            <a:r>
              <a:rPr lang="de-DE" dirty="0"/>
              <a:t>Alle relevanten Inhalte immer dabei (inkl. Bibel)</a:t>
            </a:r>
          </a:p>
          <a:p>
            <a:r>
              <a:rPr lang="de-DE" dirty="0"/>
              <a:t>Tagebuch und Grundlagen zur persönlichen Auseinandersetzung (</a:t>
            </a:r>
            <a:r>
              <a:rPr lang="de-DE" dirty="0" err="1"/>
              <a:t>Konfi</a:t>
            </a:r>
            <a:r>
              <a:rPr lang="de-DE" dirty="0"/>
              <a:t>-Zeit als </a:t>
            </a:r>
            <a:r>
              <a:rPr lang="de-DE" dirty="0" err="1"/>
              <a:t>Biographiearbeit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 Sicht der Leitenden</a:t>
            </a:r>
          </a:p>
          <a:p>
            <a:r>
              <a:rPr lang="de-DE" dirty="0"/>
              <a:t>Zeitgemäßes Material / Tool für die Konfirmandenarbeit</a:t>
            </a:r>
          </a:p>
          <a:p>
            <a:r>
              <a:rPr lang="de-DE" dirty="0"/>
              <a:t>Interaktionsmöglichkeit mit der Gruppe</a:t>
            </a:r>
          </a:p>
          <a:p>
            <a:r>
              <a:rPr lang="de-DE" dirty="0"/>
              <a:t>Alltagsrelevante Aufbereitung der Inhalte </a:t>
            </a:r>
          </a:p>
          <a:p>
            <a:r>
              <a:rPr lang="de-DE" dirty="0"/>
              <a:t>Digitale Anknüpfungspunkte zur Wegbegleitung</a:t>
            </a:r>
          </a:p>
        </p:txBody>
      </p:sp>
    </p:spTree>
    <p:extLst>
      <p:ext uri="{BB962C8B-B14F-4D97-AF65-F5344CB8AC3E}">
        <p14:creationId xmlns:p14="http://schemas.microsoft.com/office/powerpoint/2010/main" val="9507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Digitalisierung muss im KU „ankommen“</a:t>
            </a:r>
          </a:p>
          <a:p>
            <a:r>
              <a:rPr lang="de-DE" dirty="0"/>
              <a:t>Lernen von neuen Tools und Kommunikationswegen</a:t>
            </a:r>
          </a:p>
          <a:p>
            <a:r>
              <a:rPr lang="de-DE" dirty="0"/>
              <a:t>Neue Wege der inhaltlichen Begegnung mit Inhalten gehen </a:t>
            </a:r>
          </a:p>
          <a:p>
            <a:r>
              <a:rPr lang="de-DE" dirty="0"/>
              <a:t>Neue Formen der Beziehungsgestaltung lernen </a:t>
            </a:r>
          </a:p>
          <a:p>
            <a:r>
              <a:rPr lang="de-DE" dirty="0"/>
              <a:t>Verlagerung von analogen Prozessen ins Digitale </a:t>
            </a:r>
          </a:p>
          <a:p>
            <a:r>
              <a:rPr lang="de-DE" dirty="0"/>
              <a:t>Verständnis und Sichtweise für die Potenziale entwickeln</a:t>
            </a:r>
          </a:p>
        </p:txBody>
      </p:sp>
    </p:spTree>
    <p:extLst>
      <p:ext uri="{BB962C8B-B14F-4D97-AF65-F5344CB8AC3E}">
        <p14:creationId xmlns:p14="http://schemas.microsoft.com/office/powerpoint/2010/main" val="16994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1424653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7489AB-7054-4867-BCD7-65417558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Verfügbarkeit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042FB5-5503-4729-841D-7CA35DEA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App wird entwickelt für iPhone und Android und kann im Apple App Store und im Google Play Store heruntergeladen werden</a:t>
            </a:r>
          </a:p>
          <a:p>
            <a:r>
              <a:rPr lang="de-DE" dirty="0"/>
              <a:t>Die Veröffentlichung ist für Anfang August geplant</a:t>
            </a:r>
          </a:p>
        </p:txBody>
      </p:sp>
    </p:spTree>
    <p:extLst>
      <p:ext uri="{BB962C8B-B14F-4D97-AF65-F5344CB8AC3E}">
        <p14:creationId xmlns:p14="http://schemas.microsoft.com/office/powerpoint/2010/main" val="357997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App ist auf jeden Fall bis zum Erscheinen der </a:t>
            </a:r>
            <a:r>
              <a:rPr lang="de-DE" dirty="0" err="1"/>
              <a:t>BasisBibel</a:t>
            </a:r>
            <a:r>
              <a:rPr lang="de-DE" dirty="0"/>
              <a:t> als Vollbibel (Anfang 2021) kostenlos</a:t>
            </a:r>
          </a:p>
          <a:p>
            <a:r>
              <a:rPr lang="de-DE" dirty="0"/>
              <a:t>Auch über diesen Zeitraum hinaus möchten wir die App kostenlos anbieten können. Dazu sind wir im Gespräch mit den</a:t>
            </a:r>
            <a:r>
              <a:rPr lang="de-DE" dirty="0">
                <a:sym typeface="Wingdings" panose="05000000000000000000" pitchFamily="2" charset="2"/>
              </a:rPr>
              <a:t> Landeskirchen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0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Vielen Dank für Ihr Interesse!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14E214-7691-4251-A4A6-BEE47865DAFE}"/>
              </a:ext>
            </a:extLst>
          </p:cNvPr>
          <p:cNvSpPr txBox="1"/>
          <p:nvPr/>
        </p:nvSpPr>
        <p:spPr>
          <a:xfrm>
            <a:off x="2050604" y="4005064"/>
            <a:ext cx="50405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Uni Sans Regular" panose="00000500000000000000" pitchFamily="50" charset="0"/>
              </a:rPr>
              <a:t>www.die-bibel.de/konapp</a:t>
            </a:r>
          </a:p>
        </p:txBody>
      </p:sp>
    </p:spTree>
    <p:extLst>
      <p:ext uri="{BB962C8B-B14F-4D97-AF65-F5344CB8AC3E}">
        <p14:creationId xmlns:p14="http://schemas.microsoft.com/office/powerpoint/2010/main" val="418120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E7E90E-229E-4DAA-BFCB-91F59765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die </a:t>
            </a:r>
            <a:r>
              <a:rPr lang="de-DE" dirty="0" err="1"/>
              <a:t>KonApp</a:t>
            </a:r>
            <a:r>
              <a:rPr lang="de-DE" dirty="0"/>
              <a:t>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9E0DF8-4AFC-4EF3-AB52-FCF14818C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</a:t>
            </a:r>
            <a:r>
              <a:rPr lang="de-DE" dirty="0" err="1"/>
              <a:t>KonApp</a:t>
            </a:r>
            <a:r>
              <a:rPr lang="de-DE" dirty="0"/>
              <a:t> ist die neue App für die Konfirmandenarbeit. Sie vereint Werkzeuge zur Gruppenorganisation und zur Selbstreflexion mit einer digitalen Bibel. Sie ist:</a:t>
            </a:r>
          </a:p>
          <a:p>
            <a:r>
              <a:rPr lang="de-DE" dirty="0"/>
              <a:t>Mein Team</a:t>
            </a:r>
          </a:p>
          <a:p>
            <a:r>
              <a:rPr lang="de-DE" dirty="0"/>
              <a:t>Mein Tagebuch</a:t>
            </a:r>
          </a:p>
          <a:p>
            <a:r>
              <a:rPr lang="de-DE" dirty="0"/>
              <a:t>Meine Immer-und-überall-Bibel</a:t>
            </a:r>
          </a:p>
        </p:txBody>
      </p:sp>
    </p:spTree>
    <p:extLst>
      <p:ext uri="{BB962C8B-B14F-4D97-AF65-F5344CB8AC3E}">
        <p14:creationId xmlns:p14="http://schemas.microsoft.com/office/powerpoint/2010/main" val="264631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Warum eine </a:t>
            </a:r>
            <a:r>
              <a:rPr lang="de-DE" dirty="0" err="1"/>
              <a:t>KonApp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939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Vorüberlegungen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Jährlich werden EKD-weit ca. 185.000 Jugendliche durch die Konfirmandenarbeit erreicht (ca. 30 % aller Jugendlichen)</a:t>
            </a:r>
          </a:p>
          <a:p>
            <a:r>
              <a:rPr lang="de-DE" dirty="0"/>
              <a:t>Seit vielen Jahren gibt es den Wunsch aus der Konfirmandenarbeit nach einem zeitgemäßen Medium zur inhaltlichen und organisatorischen Unterstützung der Arbeit</a:t>
            </a:r>
          </a:p>
          <a:p>
            <a:r>
              <a:rPr lang="de-DE" dirty="0"/>
              <a:t>Die Mediennutzung von Jugendlichen ist – weiter zunehmend – digital und mobil, vgl. z.B. JIM-Studie 2018: 97 % der Jugendlichen im Konfirmationsalter besitzen und nutzen regelmäßig ein Smartphone</a:t>
            </a:r>
          </a:p>
        </p:txBody>
      </p:sp>
    </p:spTree>
    <p:extLst>
      <p:ext uri="{BB962C8B-B14F-4D97-AF65-F5344CB8AC3E}">
        <p14:creationId xmlns:p14="http://schemas.microsoft.com/office/powerpoint/2010/main" val="37603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JIM-Studie 2018: Gerätebesitz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57" y="1628800"/>
            <a:ext cx="491428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JIM-Studie 2018: Medienbeschäftigung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98" y="1556792"/>
            <a:ext cx="704000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9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Vorüberlegungen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Smartphone gehört längst zum Alltag der Jugendlichen und ist (meist) positiv besetzt</a:t>
            </a:r>
          </a:p>
          <a:p>
            <a:r>
              <a:rPr lang="de-DE" dirty="0"/>
              <a:t>Die heutigen Jugendlichen überspringen Schritte der „traditionellen digitalen Sozialisation“: Die Kommunikation erfolgt über WhatsApp, Snapchat und Instagram, kein Email, kein Desktop-PC – alles ist mobil!</a:t>
            </a:r>
          </a:p>
          <a:p>
            <a:r>
              <a:rPr lang="de-DE" dirty="0"/>
              <a:t>Die Lebenswelt von Jugendlichen hat sich längst ins Digitale verlagert</a:t>
            </a:r>
          </a:p>
        </p:txBody>
      </p:sp>
    </p:spTree>
    <p:extLst>
      <p:ext uri="{BB962C8B-B14F-4D97-AF65-F5344CB8AC3E}">
        <p14:creationId xmlns:p14="http://schemas.microsoft.com/office/powerpoint/2010/main" val="25373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Primäre Zielsetzung</a:t>
            </a:r>
            <a:r>
              <a:rPr lang="de-DE" dirty="0"/>
              <a:t>: Konfirmandinnen und Konfirmanden ein kontinuierliches Tool für die Konfi-Zeit inkl. Bibel zur Verfügung stellen. </a:t>
            </a:r>
          </a:p>
          <a:p>
            <a:r>
              <a:rPr lang="de-DE" b="1" dirty="0"/>
              <a:t>Sekundäre Zielsetzung</a:t>
            </a:r>
            <a:r>
              <a:rPr lang="de-DE" dirty="0"/>
              <a:t>: Den Gruppenalltag und das Miteinander in der Gruppe fördern und unterstützen (WIR-Gefühl in dieser besonderen Zeit eine eigene Plattform geben)</a:t>
            </a:r>
          </a:p>
          <a:p>
            <a:r>
              <a:rPr lang="de-DE" b="1" dirty="0"/>
              <a:t>Tertiäre Zielsetzung</a:t>
            </a:r>
            <a:r>
              <a:rPr lang="de-DE" dirty="0"/>
              <a:t>: Leitenden der </a:t>
            </a:r>
            <a:r>
              <a:rPr lang="de-DE" dirty="0" err="1"/>
              <a:t>Konfi</a:t>
            </a:r>
            <a:r>
              <a:rPr lang="de-DE" dirty="0"/>
              <a:t>-Gruppen ein Werkzeug zur inhaltlichen und organisatorischen Unterstützung und zur Interaktion mit den Gruppenmitgliedern zur Verfügung stellen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6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Bildschirmpräsentation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Alianza DBG</vt:lpstr>
      <vt:lpstr>Alianza Slab 700</vt:lpstr>
      <vt:lpstr>AlianzaSlab500</vt:lpstr>
      <vt:lpstr>AlianzaSlab700</vt:lpstr>
      <vt:lpstr>Arial</vt:lpstr>
      <vt:lpstr>Calibri</vt:lpstr>
      <vt:lpstr>Uni Sans Book</vt:lpstr>
      <vt:lpstr>Uni Sans Regular</vt:lpstr>
      <vt:lpstr>Wingdings</vt:lpstr>
      <vt:lpstr>1_Larissa</vt:lpstr>
      <vt:lpstr>PowerPoint-Präsentation</vt:lpstr>
      <vt:lpstr>Was ist die KonApp?</vt:lpstr>
      <vt:lpstr>Was ist die KonApp?</vt:lpstr>
      <vt:lpstr>Warum eine KonApp?</vt:lpstr>
      <vt:lpstr>Vorüberlegungen</vt:lpstr>
      <vt:lpstr>JIM-Studie 2018: Gerätebesitz</vt:lpstr>
      <vt:lpstr>JIM-Studie 2018: Medienbeschäftigung</vt:lpstr>
      <vt:lpstr>Vorüberlegungen</vt:lpstr>
      <vt:lpstr>Zielsetzungen</vt:lpstr>
      <vt:lpstr>Was kann die KonApp?</vt:lpstr>
      <vt:lpstr>Personalisierbares Profil</vt:lpstr>
      <vt:lpstr>Tauf- und Konfirmationsspruch</vt:lpstr>
      <vt:lpstr>Startseite</vt:lpstr>
      <vt:lpstr>Tagebuch</vt:lpstr>
      <vt:lpstr>Konfi-Gruppe</vt:lpstr>
      <vt:lpstr>Bibel</vt:lpstr>
      <vt:lpstr>Bibel</vt:lpstr>
      <vt:lpstr>Grundlagen</vt:lpstr>
      <vt:lpstr>Was bringt die KonApp?</vt:lpstr>
      <vt:lpstr>Was bringt die KonApp?</vt:lpstr>
      <vt:lpstr>Herausforderungen</vt:lpstr>
      <vt:lpstr>Wie geht es weiter?</vt:lpstr>
      <vt:lpstr>Verfügbarkeit</vt:lpstr>
      <vt:lpstr>Kosten</vt:lpstr>
      <vt:lpstr>Vielen Dank für Ihr Interesse!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KonApp</dc:title>
  <dc:creator>Hartmann</dc:creator>
  <cp:lastModifiedBy>Markus Hartmann</cp:lastModifiedBy>
  <cp:revision>147</cp:revision>
  <cp:lastPrinted>2013-05-14T09:20:22Z</cp:lastPrinted>
  <dcterms:created xsi:type="dcterms:W3CDTF">2013-05-08T11:01:25Z</dcterms:created>
  <dcterms:modified xsi:type="dcterms:W3CDTF">2019-07-08T09:46:12Z</dcterms:modified>
</cp:coreProperties>
</file>